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82" r:id="rId4"/>
    <p:sldId id="262" r:id="rId5"/>
    <p:sldId id="258" r:id="rId6"/>
    <p:sldId id="259" r:id="rId7"/>
    <p:sldId id="263" r:id="rId8"/>
    <p:sldId id="264" r:id="rId9"/>
    <p:sldId id="265" r:id="rId10"/>
    <p:sldId id="268" r:id="rId11"/>
    <p:sldId id="270" r:id="rId12"/>
    <p:sldId id="269" r:id="rId13"/>
    <p:sldId id="267" r:id="rId14"/>
    <p:sldId id="266" r:id="rId15"/>
    <p:sldId id="260" r:id="rId16"/>
    <p:sldId id="276" r:id="rId17"/>
    <p:sldId id="274" r:id="rId18"/>
    <p:sldId id="261" r:id="rId19"/>
    <p:sldId id="271" r:id="rId20"/>
    <p:sldId id="275" r:id="rId21"/>
    <p:sldId id="272" r:id="rId22"/>
    <p:sldId id="273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>
        <p:scale>
          <a:sx n="108" d="100"/>
          <a:sy n="108" d="100"/>
        </p:scale>
        <p:origin x="-3912" y="-18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44628-563B-214E-A7B2-4F15E792E42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85CD5-52F7-AB42-A470-90EDD35E4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F85CD5-52F7-AB42-A470-90EDD35E43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1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21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3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56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7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242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2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23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93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1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9EDC1-6C5E-794F-8841-5A8255194A0B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FB2CE-90EC-4B40-B340-7E3D71081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2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NCP CCE-LTER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Discussion April 19</a:t>
            </a:r>
            <a:r>
              <a:rPr lang="en-US" baseline="30000" dirty="0" smtClean="0"/>
              <a:t>th</a:t>
            </a:r>
            <a:r>
              <a:rPr lang="en-US" dirty="0" smtClean="0"/>
              <a:t>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31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432"/>
            <a:ext cx="10515600" cy="1325563"/>
          </a:xfrm>
        </p:spPr>
        <p:txBody>
          <a:bodyPr/>
          <a:lstStyle/>
          <a:p>
            <a:r>
              <a:rPr lang="en-US" smtClean="0"/>
              <a:t>EIMS data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88" y="1371599"/>
            <a:ext cx="4519316" cy="43248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454" y="533966"/>
            <a:ext cx="5299600" cy="52916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4206" y="6141309"/>
            <a:ext cx="3098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EIMS-O2 data deviate!!!! 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68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432"/>
            <a:ext cx="10515600" cy="1325563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IMS 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0" y="1269999"/>
            <a:ext cx="11647219" cy="442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35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432"/>
            <a:ext cx="10515600" cy="1325563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IMS data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057" y="558349"/>
            <a:ext cx="5489973" cy="54246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38" y="1221131"/>
            <a:ext cx="4986981" cy="472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29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MIMS vs. EIMS NCP stations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192" y="3851249"/>
            <a:ext cx="3146816" cy="29603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3647" y="956790"/>
            <a:ext cx="3309544" cy="30835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898" y="3758351"/>
            <a:ext cx="3260030" cy="305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8" y="956790"/>
            <a:ext cx="3301726" cy="31139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0130" y="4473146"/>
            <a:ext cx="21377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Clear diurnal pattern in cycles 1 and 2</a:t>
            </a:r>
          </a:p>
          <a:p>
            <a:endParaRPr lang="en-US" dirty="0"/>
          </a:p>
          <a:p>
            <a:r>
              <a:rPr lang="en-US" dirty="0" smtClean="0"/>
              <a:t>Add light intensity!</a:t>
            </a:r>
          </a:p>
          <a:p>
            <a:r>
              <a:rPr lang="en-US" dirty="0" smtClean="0"/>
              <a:t>Add wind-speed!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403339" y="1173891"/>
            <a:ext cx="2553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Deviation of NCP in cycles 3 and 4!!</a:t>
            </a:r>
          </a:p>
          <a:p>
            <a:endParaRPr lang="en-US" dirty="0"/>
          </a:p>
          <a:p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3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EIMS spatial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1848" y="1325563"/>
            <a:ext cx="1565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 EIMS: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978" y="520662"/>
            <a:ext cx="5145546" cy="51063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84" y="1694895"/>
            <a:ext cx="6195246" cy="316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246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spatial EIMS vs. MIMS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76" y="1569307"/>
            <a:ext cx="4683056" cy="44321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205" y="6128951"/>
            <a:ext cx="2218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NCP MIMS SEASOAR2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888" y="1690688"/>
            <a:ext cx="4813988" cy="43000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62584" y="6030097"/>
            <a:ext cx="2133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NCP EIMS SEASOAR2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67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</a:t>
            </a:r>
            <a:r>
              <a:rPr lang="en-US" dirty="0"/>
              <a:t>M</a:t>
            </a:r>
            <a:r>
              <a:rPr lang="en-US" dirty="0" smtClean="0"/>
              <a:t>IMS EIMS NCP data over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5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data analysis /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Use CCE-LTER dataset to verify data!</a:t>
            </a:r>
          </a:p>
          <a:p>
            <a:pPr lvl="1"/>
            <a:r>
              <a:rPr lang="en-US" dirty="0" smtClean="0"/>
              <a:t>14C (N)PP (24h) in situ from MLD + below (for model) with constrains </a:t>
            </a:r>
          </a:p>
          <a:p>
            <a:pPr lvl="1"/>
            <a:r>
              <a:rPr lang="en-US" dirty="0" smtClean="0"/>
              <a:t>Bacteria productivity (resp1)-  in the mixed layer</a:t>
            </a:r>
          </a:p>
          <a:p>
            <a:pPr lvl="1"/>
            <a:r>
              <a:rPr lang="en-US" dirty="0" smtClean="0"/>
              <a:t>Grazing rate (resp2) </a:t>
            </a:r>
            <a:r>
              <a:rPr lang="mr-IN" dirty="0" smtClean="0"/>
              <a:t>–</a:t>
            </a:r>
            <a:r>
              <a:rPr lang="en-US" dirty="0" smtClean="0"/>
              <a:t> in the mixed layer</a:t>
            </a:r>
          </a:p>
          <a:p>
            <a:pPr lvl="1"/>
            <a:r>
              <a:rPr lang="en-US" dirty="0" err="1" smtClean="0"/>
              <a:t>Chl</a:t>
            </a:r>
            <a:r>
              <a:rPr lang="en-US" dirty="0" smtClean="0"/>
              <a:t> a</a:t>
            </a:r>
          </a:p>
          <a:p>
            <a:pPr lvl="1"/>
            <a:r>
              <a:rPr lang="en-US" dirty="0" smtClean="0"/>
              <a:t>Species</a:t>
            </a:r>
          </a:p>
          <a:p>
            <a:pPr lvl="1"/>
            <a:r>
              <a:rPr lang="en-US" dirty="0" smtClean="0"/>
              <a:t>Secondary productivity </a:t>
            </a:r>
          </a:p>
          <a:p>
            <a:pPr lvl="1"/>
            <a:r>
              <a:rPr lang="en-US" dirty="0" smtClean="0"/>
              <a:t>Biomass?</a:t>
            </a:r>
          </a:p>
          <a:p>
            <a:pPr lvl="1"/>
            <a:r>
              <a:rPr lang="en-US" dirty="0" smtClean="0"/>
              <a:t>Export and new production!</a:t>
            </a:r>
            <a:endParaRPr lang="en-US" dirty="0"/>
          </a:p>
          <a:p>
            <a:r>
              <a:rPr lang="en-US" dirty="0" smtClean="0"/>
              <a:t>Add data from on-deck incubation (CACLOFI) to constrain PP pattern in the CCE region  </a:t>
            </a:r>
          </a:p>
          <a:p>
            <a:pPr lvl="1"/>
            <a:r>
              <a:rPr lang="en-US" dirty="0" smtClean="0"/>
              <a:t> use O2 profiles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37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Diurnal cycles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O2 flux </a:t>
            </a:r>
            <a:r>
              <a:rPr lang="mr-IN" dirty="0" smtClean="0"/>
              <a:t>–</a:t>
            </a:r>
            <a:r>
              <a:rPr lang="en-US" dirty="0" smtClean="0"/>
              <a:t> not NCP!</a:t>
            </a:r>
          </a:p>
          <a:p>
            <a:r>
              <a:rPr lang="en-US" dirty="0" smtClean="0"/>
              <a:t>Data from cycles 1-4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99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Impact of diurnal cycles on NCP analysis: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162" y="1242436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 smtClean="0"/>
              <a:t>See </a:t>
            </a:r>
            <a:r>
              <a:rPr lang="en-US" dirty="0" err="1" smtClean="0"/>
              <a:t>Jonsson</a:t>
            </a:r>
            <a:r>
              <a:rPr lang="en-US" dirty="0" smtClean="0"/>
              <a:t> et al 2013 </a:t>
            </a:r>
            <a:r>
              <a:rPr lang="mr-IN" dirty="0" smtClean="0"/>
              <a:t>–</a:t>
            </a:r>
            <a:r>
              <a:rPr lang="en-US" dirty="0" smtClean="0"/>
              <a:t> work on MLD and wind </a:t>
            </a:r>
            <a:r>
              <a:rPr lang="mr-IN" dirty="0" smtClean="0"/>
              <a:t>–</a:t>
            </a:r>
            <a:r>
              <a:rPr lang="en-US" dirty="0" smtClean="0"/>
              <a:t> use his model framework to analyze diurnal impact!</a:t>
            </a:r>
          </a:p>
          <a:p>
            <a:endParaRPr lang="en-US" dirty="0"/>
          </a:p>
          <a:p>
            <a:r>
              <a:rPr lang="en-US" dirty="0" smtClean="0"/>
              <a:t>Diurnal NCP is supposed to include the O2 signal from the past days (*k)- </a:t>
            </a:r>
            <a:r>
              <a:rPr lang="en-US" i="1" baseline="-25000" dirty="0" smtClean="0"/>
              <a:t>yet diurnal O2 changes dramatically </a:t>
            </a:r>
            <a:r>
              <a:rPr lang="mr-IN" i="1" baseline="-25000" dirty="0" smtClean="0"/>
              <a:t>–</a:t>
            </a:r>
            <a:r>
              <a:rPr lang="en-US" i="1" baseline="-25000" dirty="0" smtClean="0"/>
              <a:t> hence diurnal changes influence O2/</a:t>
            </a:r>
            <a:r>
              <a:rPr lang="en-US" i="1" baseline="-25000" dirty="0" err="1" smtClean="0"/>
              <a:t>Ar</a:t>
            </a:r>
            <a:r>
              <a:rPr lang="en-US" i="1" baseline="-25000" dirty="0" smtClean="0"/>
              <a:t> analysis!</a:t>
            </a:r>
          </a:p>
          <a:p>
            <a:r>
              <a:rPr lang="en-US" dirty="0" smtClean="0"/>
              <a:t>Use of cycle (1 and 2) data (up to 4 days) - </a:t>
            </a:r>
          </a:p>
          <a:p>
            <a:r>
              <a:rPr lang="en-US" dirty="0" smtClean="0"/>
              <a:t>Build model framework!</a:t>
            </a:r>
            <a:endParaRPr lang="en-US" dirty="0"/>
          </a:p>
          <a:p>
            <a:r>
              <a:rPr lang="en-US" dirty="0" smtClean="0"/>
              <a:t>Use of high frequency FRRF GP data to potentially correct for the diurnal signal in the SEASOAR data!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55" y="5163984"/>
            <a:ext cx="1630175" cy="145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59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NCP and FRRF (GPP)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</a:p>
          <a:p>
            <a:r>
              <a:rPr lang="en-US" dirty="0" smtClean="0"/>
              <a:t>DATA: </a:t>
            </a:r>
          </a:p>
          <a:p>
            <a:pPr lvl="1"/>
            <a:r>
              <a:rPr lang="en-US" dirty="0" smtClean="0"/>
              <a:t>MIMS and EIMS O2/</a:t>
            </a:r>
            <a:r>
              <a:rPr lang="en-US" dirty="0" err="1" smtClean="0"/>
              <a:t>Ar</a:t>
            </a:r>
            <a:endParaRPr lang="en-US" dirty="0" smtClean="0"/>
          </a:p>
          <a:p>
            <a:pPr lvl="1"/>
            <a:r>
              <a:rPr lang="en-US" dirty="0" smtClean="0"/>
              <a:t>MIMS profiles</a:t>
            </a:r>
          </a:p>
          <a:p>
            <a:pPr lvl="1"/>
            <a:r>
              <a:rPr lang="en-US" dirty="0" smtClean="0"/>
              <a:t>Ship data</a:t>
            </a:r>
          </a:p>
          <a:p>
            <a:pPr lvl="1"/>
            <a:r>
              <a:rPr lang="en-US" dirty="0" smtClean="0"/>
              <a:t>2 SEASOAR transects- high spatial resolution MLD prior and after the stations</a:t>
            </a:r>
          </a:p>
          <a:p>
            <a:pPr lvl="1"/>
            <a:r>
              <a:rPr lang="en-US" dirty="0" smtClean="0"/>
              <a:t>4 stations (2 with high productivity)</a:t>
            </a:r>
          </a:p>
          <a:p>
            <a:pPr lvl="1"/>
            <a:r>
              <a:rPr lang="en-US" dirty="0" smtClean="0"/>
              <a:t>4 transects through filament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1533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Impact of hydro-dynamics on NCP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O2 profile data</a:t>
            </a:r>
          </a:p>
          <a:p>
            <a:r>
              <a:rPr lang="en-US" dirty="0" smtClean="0"/>
              <a:t>Use physical model (ROMS model </a:t>
            </a:r>
            <a:r>
              <a:rPr lang="mr-IN" dirty="0" smtClean="0"/>
              <a:t>–</a:t>
            </a:r>
            <a:r>
              <a:rPr lang="en-US" dirty="0" smtClean="0"/>
              <a:t> 40VARS version)</a:t>
            </a:r>
          </a:p>
          <a:p>
            <a:r>
              <a:rPr lang="en-US" dirty="0" smtClean="0"/>
              <a:t>Use O2/</a:t>
            </a:r>
            <a:r>
              <a:rPr lang="en-US" dirty="0" err="1" smtClean="0"/>
              <a:t>Ar</a:t>
            </a:r>
            <a:r>
              <a:rPr lang="en-US" dirty="0" smtClean="0"/>
              <a:t> profiles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429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FRRF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Available data:</a:t>
            </a:r>
          </a:p>
          <a:p>
            <a:r>
              <a:rPr lang="en-US" dirty="0" err="1" smtClean="0"/>
              <a:t>Ek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light saturation </a:t>
            </a:r>
          </a:p>
          <a:p>
            <a:r>
              <a:rPr lang="en-US" dirty="0" smtClean="0"/>
              <a:t>JVPII (</a:t>
            </a:r>
            <a:r>
              <a:rPr lang="en-US" dirty="0" err="1" smtClean="0"/>
              <a:t>mol</a:t>
            </a:r>
            <a:r>
              <a:rPr lang="en-US" dirty="0" smtClean="0"/>
              <a:t> electrons PSII-1 m-3 d-1) </a:t>
            </a:r>
            <a:r>
              <a:rPr lang="mr-IN" dirty="0" smtClean="0"/>
              <a:t>–</a:t>
            </a:r>
            <a:r>
              <a:rPr lang="en-US" dirty="0" smtClean="0"/>
              <a:t> to be converted to </a:t>
            </a:r>
            <a:r>
              <a:rPr lang="en-US" dirty="0" err="1" smtClean="0"/>
              <a:t>mol</a:t>
            </a:r>
            <a:r>
              <a:rPr lang="en-US" dirty="0" smtClean="0"/>
              <a:t> C fix</a:t>
            </a:r>
          </a:p>
          <a:p>
            <a:endParaRPr lang="en-US" dirty="0"/>
          </a:p>
          <a:p>
            <a:r>
              <a:rPr lang="en-US" dirty="0" smtClean="0"/>
              <a:t>Calculate/plot electron transport for each of the cycles / cruise segments </a:t>
            </a:r>
            <a:r>
              <a:rPr lang="mr-IN" dirty="0" smtClean="0"/>
              <a:t>–</a:t>
            </a:r>
            <a:r>
              <a:rPr lang="en-US" dirty="0" smtClean="0"/>
              <a:t> using P-E analysis and (incident or average) light intensity throughout the mixed layer.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52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99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O2-Ar profiles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43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Data:</a:t>
            </a:r>
          </a:p>
          <a:p>
            <a:pPr lvl="1"/>
            <a:r>
              <a:rPr lang="en-US" dirty="0" smtClean="0"/>
              <a:t>3 profiles to approx. 50m</a:t>
            </a:r>
          </a:p>
          <a:p>
            <a:pPr lvl="1"/>
            <a:r>
              <a:rPr lang="en-US" dirty="0" smtClean="0"/>
              <a:t>Using a Well pump and tubing connected to the MIMS/EIMS inlet</a:t>
            </a:r>
          </a:p>
          <a:p>
            <a:pPr lvl="1"/>
            <a:r>
              <a:rPr lang="en-US" dirty="0" smtClean="0"/>
              <a:t>Profile @1m/min - upwards</a:t>
            </a:r>
          </a:p>
          <a:p>
            <a:pPr lvl="1"/>
            <a:r>
              <a:rPr lang="en-US" dirty="0" smtClean="0"/>
              <a:t> Flow rate: </a:t>
            </a:r>
            <a:r>
              <a:rPr lang="en-US" dirty="0" err="1" smtClean="0"/>
              <a:t>approx</a:t>
            </a:r>
            <a:r>
              <a:rPr lang="en-US" dirty="0" smtClean="0"/>
              <a:t> 10L/min into the inlet system</a:t>
            </a:r>
          </a:p>
          <a:p>
            <a:pPr lvl="1"/>
            <a:r>
              <a:rPr lang="en-US" dirty="0" smtClean="0"/>
              <a:t>Delay: </a:t>
            </a:r>
            <a:r>
              <a:rPr lang="en-US" dirty="0" err="1" smtClean="0"/>
              <a:t>approx</a:t>
            </a:r>
            <a:r>
              <a:rPr lang="en-US" dirty="0" smtClean="0"/>
              <a:t> 20 sec from intake to MIMS</a:t>
            </a:r>
          </a:p>
          <a:p>
            <a:pPr lvl="1"/>
            <a:r>
              <a:rPr lang="en-US" dirty="0" smtClean="0"/>
              <a:t>Duration approx. 1h of measurement </a:t>
            </a:r>
          </a:p>
        </p:txBody>
      </p:sp>
    </p:spTree>
    <p:extLst>
      <p:ext uri="{BB962C8B-B14F-4D97-AF65-F5344CB8AC3E}">
        <p14:creationId xmlns:p14="http://schemas.microsoft.com/office/powerpoint/2010/main" val="145810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Profiles </a:t>
            </a:r>
            <a:endParaRPr lang="en-US" dirty="0"/>
          </a:p>
        </p:txBody>
      </p:sp>
      <p:pic>
        <p:nvPicPr>
          <p:cNvPr id="5" name="Picture 4" descr="Screen Shot 2018-04-16 at 11.41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82" y="1315467"/>
            <a:ext cx="4890911" cy="28184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4843" y="4370001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Profile chronology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19975" y="2703938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52m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19976" y="1802625"/>
            <a:ext cx="870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surface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7" idx="1"/>
          </p:cNvCxnSpPr>
          <p:nvPr/>
        </p:nvCxnSpPr>
        <p:spPr>
          <a:xfrm flipH="1" flipV="1">
            <a:off x="3049707" y="2820016"/>
            <a:ext cx="1570268" cy="68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550406" y="2062094"/>
            <a:ext cx="10695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Screen Shot 2018-04-16 at 11.59.0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115" y="1417638"/>
            <a:ext cx="5942979" cy="293078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336108" y="4499737"/>
            <a:ext cx="48067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 O2/</a:t>
            </a:r>
            <a:r>
              <a:rPr lang="en-US" dirty="0" err="1" smtClean="0"/>
              <a:t>Ar</a:t>
            </a:r>
            <a:r>
              <a:rPr lang="en-US" dirty="0" smtClean="0"/>
              <a:t> profile uncorrected for pressure and temperature!</a:t>
            </a:r>
          </a:p>
          <a:p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do we have to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smtClean="0"/>
              <a:t>MLD is 25m but O2/</a:t>
            </a:r>
            <a:r>
              <a:rPr lang="en-US" dirty="0" err="1" smtClean="0"/>
              <a:t>Ar</a:t>
            </a:r>
            <a:r>
              <a:rPr lang="en-US" dirty="0" smtClean="0"/>
              <a:t> MLD around 18m</a:t>
            </a:r>
            <a:endParaRPr lang="en-US" dirty="0"/>
          </a:p>
        </p:txBody>
      </p:sp>
      <p:pic>
        <p:nvPicPr>
          <p:cNvPr id="15" name="Picture 14" descr="Screen Shot 2018-04-16 at 12.02.1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58" y="4877844"/>
            <a:ext cx="4294951" cy="1688539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V="1">
            <a:off x="7100812" y="2560548"/>
            <a:ext cx="4160345" cy="68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515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8-04-17 at 10.04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901" y="2031787"/>
            <a:ext cx="7394401" cy="396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9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8-04-17 at 8.28.0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460" y="1894355"/>
            <a:ext cx="2567216" cy="3285933"/>
          </a:xfrm>
          <a:prstGeom prst="rect">
            <a:avLst/>
          </a:prstGeom>
        </p:spPr>
      </p:pic>
      <p:pic>
        <p:nvPicPr>
          <p:cNvPr id="5" name="Picture 4" descr="Screen Shot 2018-04-17 at 8.33.3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67485"/>
            <a:ext cx="3050048" cy="3622329"/>
          </a:xfrm>
          <a:prstGeom prst="rect">
            <a:avLst/>
          </a:prstGeom>
        </p:spPr>
      </p:pic>
      <p:pic>
        <p:nvPicPr>
          <p:cNvPr id="6" name="Picture 5" descr="Screen Shot 2018-04-17 at 9.56.1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752" y="1612313"/>
            <a:ext cx="4113560" cy="38847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26451" y="6029236"/>
            <a:ext cx="1938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Cast 32? MLD 22m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17965" y="6050333"/>
            <a:ext cx="1831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Cast 23 MLD 23m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30636" y="6199939"/>
            <a:ext cx="1814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Cast 74 </a:t>
            </a:r>
            <a:r>
              <a:rPr lang="mr-IN" dirty="0" smtClean="0"/>
              <a:t>–</a:t>
            </a:r>
            <a:r>
              <a:rPr lang="en-US" dirty="0" smtClean="0"/>
              <a:t> MLD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037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925" y="176993"/>
            <a:ext cx="3218940" cy="1325563"/>
          </a:xfrm>
        </p:spPr>
        <p:txBody>
          <a:bodyPr/>
          <a:lstStyle/>
          <a:p>
            <a:r>
              <a:rPr lang="en-US" dirty="0" smtClean="0"/>
              <a:t>Wind - MLD</a:t>
            </a:r>
            <a:endParaRPr lang="en-US" dirty="0"/>
          </a:p>
        </p:txBody>
      </p:sp>
      <p:pic>
        <p:nvPicPr>
          <p:cNvPr id="4" name="Picture 3" descr="Screen Shot 2018-04-17 at 10.21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287" y="0"/>
            <a:ext cx="7166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08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"/>
            <a:ext cx="11936627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EIMS / MIMS / ship-data temperature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311" y="1322172"/>
            <a:ext cx="1950711" cy="40461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03734" y="5406763"/>
            <a:ext cx="3007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ML: mixed layer </a:t>
            </a:r>
            <a:r>
              <a:rPr lang="en-US" smtClean="0"/>
              <a:t>average temp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443" y="1322172"/>
            <a:ext cx="2081940" cy="4046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7357" y="1322172"/>
            <a:ext cx="2106470" cy="40461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1" y="1195173"/>
            <a:ext cx="2134507" cy="41731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955" y="1841157"/>
            <a:ext cx="3918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data fall within 1C difference</a:t>
            </a:r>
          </a:p>
          <a:p>
            <a:r>
              <a:rPr lang="en-US" dirty="0" smtClean="0"/>
              <a:t>Ship and MIMS seem to overlap best!</a:t>
            </a:r>
          </a:p>
          <a:p>
            <a:r>
              <a:rPr lang="en-US" dirty="0" smtClean="0"/>
              <a:t>EIMS seems to have some negative (not consistent) offset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47135" y="5684108"/>
            <a:ext cx="4919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Temp (ship) is used for O2 solubility in NCP </a:t>
            </a:r>
            <a:r>
              <a:rPr lang="en-US" dirty="0" err="1" smtClean="0"/>
              <a:t>calc</a:t>
            </a:r>
            <a:r>
              <a:rPr lang="en-US" dirty="0" smtClean="0"/>
              <a:t>!</a:t>
            </a:r>
          </a:p>
          <a:p>
            <a:r>
              <a:rPr lang="en-US" dirty="0" smtClean="0"/>
              <a:t>Discussion on which thermometer we should use!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17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tbrycekelly</a:t>
            </a:r>
            <a:r>
              <a:rPr lang="en-US" dirty="0"/>
              <a:t>/MIMS-TBK</a:t>
            </a:r>
          </a:p>
        </p:txBody>
      </p:sp>
    </p:spTree>
    <p:extLst>
      <p:ext uri="{BB962C8B-B14F-4D97-AF65-F5344CB8AC3E}">
        <p14:creationId xmlns:p14="http://schemas.microsoft.com/office/powerpoint/2010/main" val="1335480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439" y="-649643"/>
            <a:ext cx="5779324" cy="57793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13254"/>
          </a:xfrm>
        </p:spPr>
        <p:txBody>
          <a:bodyPr/>
          <a:lstStyle/>
          <a:p>
            <a:r>
              <a:rPr lang="en-US" dirty="0" smtClean="0"/>
              <a:t>NCP parametrization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718" y="1108933"/>
            <a:ext cx="10515600" cy="4351338"/>
          </a:xfrm>
        </p:spPr>
        <p:txBody>
          <a:bodyPr/>
          <a:lstStyle/>
          <a:p>
            <a:r>
              <a:rPr lang="en-US" dirty="0" smtClean="0"/>
              <a:t>Wind data from NARR database! </a:t>
            </a:r>
          </a:p>
          <a:p>
            <a:r>
              <a:rPr lang="en-US" dirty="0" smtClean="0"/>
              <a:t>Parameterization from </a:t>
            </a:r>
            <a:r>
              <a:rPr lang="en-US" dirty="0" err="1" smtClean="0"/>
              <a:t>Wanninkof</a:t>
            </a:r>
            <a:r>
              <a:rPr lang="en-US" dirty="0" smtClean="0"/>
              <a:t> 2014 </a:t>
            </a:r>
          </a:p>
          <a:p>
            <a:r>
              <a:rPr lang="en-US" dirty="0" smtClean="0"/>
              <a:t>k calculated as in </a:t>
            </a:r>
            <a:r>
              <a:rPr lang="en-US" dirty="0" err="1" smtClean="0"/>
              <a:t>Reuer</a:t>
            </a:r>
            <a:r>
              <a:rPr lang="en-US" dirty="0" smtClean="0"/>
              <a:t> 2007</a:t>
            </a:r>
          </a:p>
          <a:p>
            <a:r>
              <a:rPr lang="en-US" dirty="0" smtClean="0"/>
              <a:t>MLD = from CTDs and </a:t>
            </a:r>
            <a:r>
              <a:rPr lang="en-US" dirty="0" err="1" smtClean="0"/>
              <a:t>seasoar</a:t>
            </a:r>
            <a:r>
              <a:rPr lang="en-US" dirty="0" smtClean="0"/>
              <a:t> estimated by ∆</a:t>
            </a:r>
            <a:r>
              <a:rPr lang="en-US" dirty="0" err="1" smtClean="0"/>
              <a:t>ρ</a:t>
            </a:r>
            <a:r>
              <a:rPr lang="en-US" dirty="0" smtClean="0"/>
              <a:t>= 0.1</a:t>
            </a:r>
          </a:p>
          <a:p>
            <a:endParaRPr lang="en-US" dirty="0" smtClean="0"/>
          </a:p>
          <a:p>
            <a:r>
              <a:rPr lang="en-US" dirty="0" smtClean="0"/>
              <a:t>O2/</a:t>
            </a:r>
            <a:r>
              <a:rPr lang="en-US" dirty="0" err="1" smtClean="0"/>
              <a:t>Ar</a:t>
            </a:r>
            <a:r>
              <a:rPr lang="en-US" dirty="0" smtClean="0"/>
              <a:t> from EIMS and MIMS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1" y="4239490"/>
            <a:ext cx="2672301" cy="24169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665" y="4696831"/>
            <a:ext cx="2298155" cy="19523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904" y="3497947"/>
            <a:ext cx="4014723" cy="33239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9258" y="3644069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98594" y="4327499"/>
            <a:ext cx="17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Blue line = temp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73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EIMS calibration: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217" y="1027906"/>
            <a:ext cx="5426488" cy="51673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2994" y="1690688"/>
            <a:ext cx="5770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EIMS calibration is very consistent, ranging between 25 to 25.6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406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IMS calibration: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994" y="1690688"/>
            <a:ext cx="57706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MIMS calibration shows a strong drift!</a:t>
            </a:r>
          </a:p>
          <a:p>
            <a:endParaRPr lang="en-US" dirty="0"/>
          </a:p>
          <a:p>
            <a:r>
              <a:rPr lang="en-US" dirty="0" smtClean="0"/>
              <a:t>This is likely due to the change in membrane diffusivity for O2 and </a:t>
            </a:r>
            <a:r>
              <a:rPr lang="en-US" dirty="0" err="1" smtClean="0"/>
              <a:t>Ar</a:t>
            </a:r>
            <a:r>
              <a:rPr lang="en-US" dirty="0" smtClean="0"/>
              <a:t> and or potentially due to H2O in the system?</a:t>
            </a:r>
          </a:p>
          <a:p>
            <a:endParaRPr lang="en-US" dirty="0"/>
          </a:p>
          <a:p>
            <a:r>
              <a:rPr lang="en-US" dirty="0" smtClean="0"/>
              <a:t>Ionization changes? </a:t>
            </a:r>
          </a:p>
          <a:p>
            <a:endParaRPr lang="en-US" dirty="0" smtClean="0"/>
          </a:p>
          <a:p>
            <a:r>
              <a:rPr lang="en-US" dirty="0" smtClean="0"/>
              <a:t>0.01mm PTFE membrane with 0.5mm PTFE frit.</a:t>
            </a:r>
          </a:p>
          <a:p>
            <a:endParaRPr lang="en-US" dirty="0" smtClean="0"/>
          </a:p>
          <a:p>
            <a:r>
              <a:rPr lang="en-US" dirty="0" smtClean="0"/>
              <a:t>Changed membrane around June 18. Did not change the frit!</a:t>
            </a:r>
          </a:p>
          <a:p>
            <a:endParaRPr lang="en-US" dirty="0"/>
          </a:p>
          <a:p>
            <a:r>
              <a:rPr lang="en-US" dirty="0" smtClean="0"/>
              <a:t>O2 conc. in calibration  was relatively constant (+- 2%)</a:t>
            </a:r>
          </a:p>
          <a:p>
            <a:r>
              <a:rPr lang="en-US" dirty="0"/>
              <a:t>	</a:t>
            </a:r>
            <a:r>
              <a:rPr lang="en-US" dirty="0" smtClean="0">
                <a:solidFill>
                  <a:srgbClr val="FF0000"/>
                </a:solidFill>
              </a:rPr>
              <a:t>-&gt; TOM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can you plot this?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195370" y="862785"/>
            <a:ext cx="539588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60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432"/>
            <a:ext cx="10515600" cy="1325563"/>
          </a:xfrm>
        </p:spPr>
        <p:txBody>
          <a:bodyPr/>
          <a:lstStyle/>
          <a:p>
            <a:r>
              <a:rPr lang="en-US" smtClean="0"/>
              <a:t>EIMS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53332" y="6117625"/>
            <a:ext cx="1751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dots -outlier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511" y="-273132"/>
            <a:ext cx="7234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00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</TotalTime>
  <Words>742</Words>
  <Application>Microsoft Macintosh PowerPoint</Application>
  <PresentationFormat>Custom</PresentationFormat>
  <Paragraphs>118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NCP CCE-LTER</vt:lpstr>
      <vt:lpstr>NCP and FRRF (GPP)</vt:lpstr>
      <vt:lpstr>Wind - MLD</vt:lpstr>
      <vt:lpstr>EIMS / MIMS / ship-data temperature comparison</vt:lpstr>
      <vt:lpstr>R-code</vt:lpstr>
      <vt:lpstr>NCP parametrization</vt:lpstr>
      <vt:lpstr>EIMS calibration:</vt:lpstr>
      <vt:lpstr>MIMS calibration:</vt:lpstr>
      <vt:lpstr>EIMS data</vt:lpstr>
      <vt:lpstr>EIMS data</vt:lpstr>
      <vt:lpstr>MIMS data</vt:lpstr>
      <vt:lpstr>MIMS data</vt:lpstr>
      <vt:lpstr>MIMS vs. EIMS NCP stations</vt:lpstr>
      <vt:lpstr>EIMS spatial data</vt:lpstr>
      <vt:lpstr>Data – spatial EIMS vs. MIMS</vt:lpstr>
      <vt:lpstr>Add MIMS EIMS NCP data over time</vt:lpstr>
      <vt:lpstr>Further data analysis / comparison</vt:lpstr>
      <vt:lpstr>Diurnal cycles</vt:lpstr>
      <vt:lpstr>Impact of diurnal cycles on NCP analysis:</vt:lpstr>
      <vt:lpstr>Impact of hydro-dynamics on NCP</vt:lpstr>
      <vt:lpstr>FRRF</vt:lpstr>
      <vt:lpstr>PowerPoint Presentation</vt:lpstr>
      <vt:lpstr>O2-Ar profiles</vt:lpstr>
      <vt:lpstr>PowerPoint Presentation</vt:lpstr>
      <vt:lpstr>Profiles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NCP CCE-LTER</dc:title>
  <dc:creator>Sven A. Kranz</dc:creator>
  <cp:lastModifiedBy>Sven Kranz</cp:lastModifiedBy>
  <cp:revision>29</cp:revision>
  <dcterms:created xsi:type="dcterms:W3CDTF">2018-04-16T00:10:32Z</dcterms:created>
  <dcterms:modified xsi:type="dcterms:W3CDTF">2018-04-17T16:48:34Z</dcterms:modified>
</cp:coreProperties>
</file>

<file path=docProps/thumbnail.jpeg>
</file>